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Play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Helvetica Neue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Jack Chi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Play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regular.fntdata"/><Relationship Id="rId23" Type="http://schemas.openxmlformats.org/officeDocument/2006/relationships/font" Target="fonts/Pl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HelveticaNeue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HelveticaNeue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HelveticaNeue-boldItalic.fntdata"/><Relationship Id="rId30" Type="http://schemas.openxmlformats.org/officeDocument/2006/relationships/font" Target="fonts/HelveticaNeue-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3-13T08:55:52.980">
    <p:pos x="2950" y="1574"/>
    <p:text>x, y, w, h, score, object-category, truncation, occlusion</p:tex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116c0e937d409d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4116c0e937d409d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3fb0b07372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g33fb0b07372_1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3f9db0efa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33f9db0efa3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3fb0b0737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33fb0b07372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3fb0b0737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33fb0b07372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3fb0b0737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g33fb0b07372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3fb0b07372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33fb0b07372_0_1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3fb0b0737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g33fb0b07372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3fb0b07372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g33fb0b07372_0_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74f58b642f130ea8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g74f58b642f130ea8_2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6" name="Google Shape;86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97" name="Google Shape;97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500"/>
              <a:buNone/>
              <a:defRPr sz="15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400"/>
              <a:buNone/>
              <a:defRPr sz="14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109" name="Google Shape;109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5" name="Google Shape;115;p18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22" name="Google Shape;122;p19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19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24" name="Google Shape;124;p19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40" name="Google Shape;140;p2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41" name="Google Shape;141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3" name="Google Shape;143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6" name="Google Shape;146;p2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47" name="Google Shape;147;p2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48" name="Google Shape;148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3" name="Google Shape;153;p2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4" name="Google Shape;154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9" name="Google Shape;159;p2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0" name="Google Shape;160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1" name="Google Shape;161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2" name="Google Shape;162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lay"/>
              <a:buNone/>
              <a:defRPr b="0" i="0" sz="33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90" name="Google Shape;90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mdpi.com/2076-3417/13/18/10397#" TargetMode="External"/><Relationship Id="rId4" Type="http://schemas.openxmlformats.org/officeDocument/2006/relationships/hyperlink" Target="https://cvgl.stanford.edu/projects/uav_data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aiskyeye.com/evaluate/object-detection-2022/" TargetMode="External"/><Relationship Id="rId4" Type="http://schemas.openxmlformats.org/officeDocument/2006/relationships/hyperlink" Target="http://aiskyeye.com/evaluate/object-detection-2022/" TargetMode="External"/><Relationship Id="rId5" Type="http://schemas.openxmlformats.org/officeDocument/2006/relationships/hyperlink" Target="https://github.com/VisDrone/VisDrone-Dataset?tab=readme-ov-file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1.xml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6"/>
          <p:cNvSpPr/>
          <p:nvPr/>
        </p:nvSpPr>
        <p:spPr>
          <a:xfrm>
            <a:off x="2357088" y="189855"/>
            <a:ext cx="4638300" cy="4638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6"/>
          <p:cNvSpPr/>
          <p:nvPr/>
        </p:nvSpPr>
        <p:spPr>
          <a:xfrm>
            <a:off x="2343636" y="189855"/>
            <a:ext cx="4638300" cy="4638300"/>
          </a:xfrm>
          <a:prstGeom prst="ellipse">
            <a:avLst/>
          </a:prstGeom>
          <a:solidFill>
            <a:schemeClr val="accent6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6"/>
          <p:cNvSpPr/>
          <p:nvPr/>
        </p:nvSpPr>
        <p:spPr>
          <a:xfrm>
            <a:off x="2252792" y="102394"/>
            <a:ext cx="4638300" cy="46383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6"/>
          <p:cNvSpPr txBox="1"/>
          <p:nvPr>
            <p:ph type="ctrTitle"/>
          </p:nvPr>
        </p:nvSpPr>
        <p:spPr>
          <a:xfrm>
            <a:off x="2711125" y="1886850"/>
            <a:ext cx="3903300" cy="2236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Play"/>
              <a:buNone/>
            </a:pPr>
            <a:r>
              <a:rPr b="1" lang="en" sz="3000">
                <a:solidFill>
                  <a:schemeClr val="lt1"/>
                </a:solidFill>
              </a:rPr>
              <a:t>Computer Vision Crusaders</a:t>
            </a:r>
            <a:endParaRPr b="1" sz="30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Play"/>
              <a:buNone/>
            </a:pPr>
            <a:r>
              <a:t/>
            </a:r>
            <a:endParaRPr b="1" sz="30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Play"/>
              <a:buNone/>
            </a:pPr>
            <a:r>
              <a:t/>
            </a:r>
            <a:endParaRPr b="1" sz="30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>
                <a:solidFill>
                  <a:schemeClr val="lt1"/>
                </a:solidFill>
              </a:rPr>
              <a:t>Object Classification in Urban Aerial Drone Footage</a:t>
            </a:r>
            <a:endParaRPr b="1" sz="3000">
              <a:solidFill>
                <a:schemeClr val="lt1"/>
              </a:solidFill>
            </a:endParaRPr>
          </a:p>
        </p:txBody>
      </p:sp>
      <p:sp>
        <p:nvSpPr>
          <p:cNvPr id="172" name="Google Shape;172;p26"/>
          <p:cNvSpPr/>
          <p:nvPr/>
        </p:nvSpPr>
        <p:spPr>
          <a:xfrm>
            <a:off x="7692206" y="731983"/>
            <a:ext cx="310752" cy="310752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6"/>
          <p:cNvSpPr/>
          <p:nvPr/>
        </p:nvSpPr>
        <p:spPr>
          <a:xfrm>
            <a:off x="7692206" y="731983"/>
            <a:ext cx="310752" cy="310752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p26"/>
          <p:cNvGrpSpPr/>
          <p:nvPr/>
        </p:nvGrpSpPr>
        <p:grpSpPr>
          <a:xfrm>
            <a:off x="210860" y="531426"/>
            <a:ext cx="1199122" cy="398470"/>
            <a:chOff x="2504802" y="1755501"/>
            <a:chExt cx="1598829" cy="531293"/>
          </a:xfrm>
        </p:grpSpPr>
        <p:sp>
          <p:nvSpPr>
            <p:cNvPr id="175" name="Google Shape;175;p26"/>
            <p:cNvSpPr/>
            <p:nvPr/>
          </p:nvSpPr>
          <p:spPr>
            <a:xfrm>
              <a:off x="2504802" y="2113855"/>
              <a:ext cx="1598614" cy="172939"/>
            </a:xfrm>
            <a:custGeom>
              <a:rect b="b" l="l" r="r" t="t"/>
              <a:pathLst>
                <a:path extrusionOk="0" h="172939" w="1598614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2504802" y="1755501"/>
              <a:ext cx="1598829" cy="172724"/>
            </a:xfrm>
            <a:custGeom>
              <a:rect b="b" l="l" r="r" t="t"/>
              <a:pathLst>
                <a:path extrusionOk="0" h="172724" w="1598829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26"/>
          <p:cNvSpPr/>
          <p:nvPr/>
        </p:nvSpPr>
        <p:spPr>
          <a:xfrm>
            <a:off x="1289865" y="3177080"/>
            <a:ext cx="383100" cy="383100"/>
          </a:xfrm>
          <a:prstGeom prst="ellipse">
            <a:avLst/>
          </a:prstGeom>
          <a:solidFill>
            <a:srgbClr val="FFFFFF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6"/>
          <p:cNvSpPr/>
          <p:nvPr/>
        </p:nvSpPr>
        <p:spPr>
          <a:xfrm>
            <a:off x="1289865" y="3177080"/>
            <a:ext cx="383100" cy="383100"/>
          </a:xfrm>
          <a:prstGeom prst="ellipse">
            <a:avLst/>
          </a:prstGeom>
          <a:solidFill>
            <a:schemeClr val="accent2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9" name="Google Shape;179;p26"/>
          <p:cNvGrpSpPr/>
          <p:nvPr/>
        </p:nvGrpSpPr>
        <p:grpSpPr>
          <a:xfrm>
            <a:off x="7418910" y="3070224"/>
            <a:ext cx="1396153" cy="1396278"/>
            <a:chOff x="5734053" y="3067000"/>
            <a:chExt cx="724484" cy="724549"/>
          </a:xfrm>
        </p:grpSpPr>
        <p:sp>
          <p:nvSpPr>
            <p:cNvPr id="180" name="Google Shape;180;p26"/>
            <p:cNvSpPr/>
            <p:nvPr/>
          </p:nvSpPr>
          <p:spPr>
            <a:xfrm>
              <a:off x="5734055" y="3067000"/>
              <a:ext cx="14192" cy="14097"/>
            </a:xfrm>
            <a:custGeom>
              <a:rect b="b" l="l" r="r" t="t"/>
              <a:pathLst>
                <a:path extrusionOk="0" h="14097" w="14192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5793300" y="3067000"/>
              <a:ext cx="14097" cy="14097"/>
            </a:xfrm>
            <a:custGeom>
              <a:rect b="b" l="l" r="r" t="t"/>
              <a:pathLst>
                <a:path extrusionOk="0" h="14097" w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5852450" y="3067000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5911695" y="3067000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5970846" y="3067000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6030092" y="3067000"/>
              <a:ext cx="14097" cy="14097"/>
            </a:xfrm>
            <a:custGeom>
              <a:rect b="b" l="l" r="r" t="t"/>
              <a:pathLst>
                <a:path extrusionOk="0" h="14097" w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6089242" y="3067000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5734055" y="3126244"/>
              <a:ext cx="14192" cy="14097"/>
            </a:xfrm>
            <a:custGeom>
              <a:rect b="b" l="l" r="r" t="t"/>
              <a:pathLst>
                <a:path extrusionOk="0" h="14097" w="14192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5793300" y="3126242"/>
              <a:ext cx="14097" cy="14099"/>
            </a:xfrm>
            <a:custGeom>
              <a:rect b="b" l="l" r="r" t="t"/>
              <a:pathLst>
                <a:path extrusionOk="0" h="14099" w="14097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5852450" y="3126242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5911695" y="3126242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5970846" y="3126242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6030091" y="3126244"/>
              <a:ext cx="14097" cy="14097"/>
            </a:xfrm>
            <a:custGeom>
              <a:rect b="b" l="l" r="r" t="t"/>
              <a:pathLst>
                <a:path extrusionOk="0" h="14097" w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6089242" y="3126242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5734055" y="3185393"/>
              <a:ext cx="14192" cy="14096"/>
            </a:xfrm>
            <a:custGeom>
              <a:rect b="b" l="l" r="r" t="t"/>
              <a:pathLst>
                <a:path extrusionOk="0" h="14096" w="14192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5793300" y="3185393"/>
              <a:ext cx="14097" cy="14097"/>
            </a:xfrm>
            <a:custGeom>
              <a:rect b="b" l="l" r="r" t="t"/>
              <a:pathLst>
                <a:path extrusionOk="0" h="14097" w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5852450" y="3185393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5911695" y="3185393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5970846" y="3185393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6030092" y="3185393"/>
              <a:ext cx="14097" cy="14097"/>
            </a:xfrm>
            <a:custGeom>
              <a:rect b="b" l="l" r="r" t="t"/>
              <a:pathLst>
                <a:path extrusionOk="0" h="14097" w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6089242" y="3185393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5734055" y="3244637"/>
              <a:ext cx="14192" cy="14096"/>
            </a:xfrm>
            <a:custGeom>
              <a:rect b="b" l="l" r="r" t="t"/>
              <a:pathLst>
                <a:path extrusionOk="0" h="14096" w="14192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5793300" y="3244635"/>
              <a:ext cx="14097" cy="14099"/>
            </a:xfrm>
            <a:custGeom>
              <a:rect b="b" l="l" r="r" t="t"/>
              <a:pathLst>
                <a:path extrusionOk="0" h="14099" w="14097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5852450" y="3244635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5911695" y="3244635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5970846" y="3244635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6030091" y="3244637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6089242" y="3244635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5734055" y="3303786"/>
              <a:ext cx="14192" cy="14096"/>
            </a:xfrm>
            <a:custGeom>
              <a:rect b="b" l="l" r="r" t="t"/>
              <a:pathLst>
                <a:path extrusionOk="0" h="14096" w="14192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5793300" y="3303786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5852450" y="3303786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5911695" y="3303786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5970846" y="3303786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6030091" y="3303786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6089242" y="3303786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5734055" y="3363031"/>
              <a:ext cx="14192" cy="14097"/>
            </a:xfrm>
            <a:custGeom>
              <a:rect b="b" l="l" r="r" t="t"/>
              <a:pathLst>
                <a:path extrusionOk="0" h="14097" w="14192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5793300" y="3363029"/>
              <a:ext cx="14097" cy="14099"/>
            </a:xfrm>
            <a:custGeom>
              <a:rect b="b" l="l" r="r" t="t"/>
              <a:pathLst>
                <a:path extrusionOk="0" h="14099" w="14097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5852450" y="3363029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5911695" y="3363029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5970846" y="3363029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6030091" y="3363031"/>
              <a:ext cx="14097" cy="14097"/>
            </a:xfrm>
            <a:custGeom>
              <a:rect b="b" l="l" r="r" t="t"/>
              <a:pathLst>
                <a:path extrusionOk="0" h="14097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6089242" y="3363029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5734055" y="3422181"/>
              <a:ext cx="14192" cy="14096"/>
            </a:xfrm>
            <a:custGeom>
              <a:rect b="b" l="l" r="r" t="t"/>
              <a:pathLst>
                <a:path extrusionOk="0" h="14096" w="14192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5793300" y="3422181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5852450" y="342218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6"/>
            <p:cNvSpPr/>
            <p:nvPr/>
          </p:nvSpPr>
          <p:spPr>
            <a:xfrm>
              <a:off x="5911695" y="342218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6"/>
            <p:cNvSpPr/>
            <p:nvPr/>
          </p:nvSpPr>
          <p:spPr>
            <a:xfrm>
              <a:off x="5970846" y="342218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6030091" y="3422181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6089242" y="342218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6148487" y="3067000"/>
              <a:ext cx="14097" cy="14097"/>
            </a:xfrm>
            <a:custGeom>
              <a:rect b="b" l="l" r="r" t="t"/>
              <a:pathLst>
                <a:path extrusionOk="0" h="14097" w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6"/>
            <p:cNvSpPr/>
            <p:nvPr/>
          </p:nvSpPr>
          <p:spPr>
            <a:xfrm>
              <a:off x="6207638" y="3067000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6"/>
            <p:cNvSpPr/>
            <p:nvPr/>
          </p:nvSpPr>
          <p:spPr>
            <a:xfrm>
              <a:off x="6266883" y="3067000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6"/>
            <p:cNvSpPr/>
            <p:nvPr/>
          </p:nvSpPr>
          <p:spPr>
            <a:xfrm>
              <a:off x="6326033" y="3067000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6"/>
            <p:cNvSpPr/>
            <p:nvPr/>
          </p:nvSpPr>
          <p:spPr>
            <a:xfrm>
              <a:off x="6385279" y="3067000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6444429" y="3067000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6148487" y="3126241"/>
              <a:ext cx="14097" cy="14099"/>
            </a:xfrm>
            <a:custGeom>
              <a:rect b="b" l="l" r="r" t="t"/>
              <a:pathLst>
                <a:path extrusionOk="0" h="14099" w="14097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6"/>
            <p:cNvSpPr/>
            <p:nvPr/>
          </p:nvSpPr>
          <p:spPr>
            <a:xfrm>
              <a:off x="6207638" y="3126241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6"/>
            <p:cNvSpPr/>
            <p:nvPr/>
          </p:nvSpPr>
          <p:spPr>
            <a:xfrm>
              <a:off x="6266883" y="3126241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6326033" y="3126241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6"/>
            <p:cNvSpPr/>
            <p:nvPr/>
          </p:nvSpPr>
          <p:spPr>
            <a:xfrm>
              <a:off x="6385279" y="3126240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6444429" y="3126242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6"/>
            <p:cNvSpPr/>
            <p:nvPr/>
          </p:nvSpPr>
          <p:spPr>
            <a:xfrm>
              <a:off x="6148487" y="3185391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6"/>
            <p:cNvSpPr/>
            <p:nvPr/>
          </p:nvSpPr>
          <p:spPr>
            <a:xfrm>
              <a:off x="6207638" y="318539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6"/>
            <p:cNvSpPr/>
            <p:nvPr/>
          </p:nvSpPr>
          <p:spPr>
            <a:xfrm>
              <a:off x="6266883" y="318539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6"/>
            <p:cNvSpPr/>
            <p:nvPr/>
          </p:nvSpPr>
          <p:spPr>
            <a:xfrm>
              <a:off x="6326033" y="318539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6385279" y="318539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6"/>
            <p:cNvSpPr/>
            <p:nvPr/>
          </p:nvSpPr>
          <p:spPr>
            <a:xfrm>
              <a:off x="6444429" y="3185391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6"/>
            <p:cNvSpPr/>
            <p:nvPr/>
          </p:nvSpPr>
          <p:spPr>
            <a:xfrm>
              <a:off x="6148487" y="3244634"/>
              <a:ext cx="14097" cy="14099"/>
            </a:xfrm>
            <a:custGeom>
              <a:rect b="b" l="l" r="r" t="t"/>
              <a:pathLst>
                <a:path extrusionOk="0" h="14099" w="14097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6"/>
            <p:cNvSpPr/>
            <p:nvPr/>
          </p:nvSpPr>
          <p:spPr>
            <a:xfrm>
              <a:off x="6207638" y="3244634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6266883" y="3244634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6326033" y="3244634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6385279" y="3244634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6444429" y="3244636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6148487" y="3303786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6207638" y="3303786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6266883" y="3303786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6"/>
            <p:cNvSpPr/>
            <p:nvPr/>
          </p:nvSpPr>
          <p:spPr>
            <a:xfrm>
              <a:off x="6326033" y="3303786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6385279" y="3303786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6444429" y="3303785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6148487" y="3363028"/>
              <a:ext cx="14097" cy="14099"/>
            </a:xfrm>
            <a:custGeom>
              <a:rect b="b" l="l" r="r" t="t"/>
              <a:pathLst>
                <a:path extrusionOk="0" h="14099" w="14097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6"/>
            <p:cNvSpPr/>
            <p:nvPr/>
          </p:nvSpPr>
          <p:spPr>
            <a:xfrm>
              <a:off x="6207638" y="3363028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6"/>
            <p:cNvSpPr/>
            <p:nvPr/>
          </p:nvSpPr>
          <p:spPr>
            <a:xfrm>
              <a:off x="6266883" y="3363028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6326033" y="3363028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6385279" y="3363027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6444429" y="3363029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6148487" y="3422179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6207638" y="3422179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6266883" y="3422179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6326033" y="3422178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6385279" y="342218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6444429" y="342218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5734055" y="3481330"/>
              <a:ext cx="14192" cy="14096"/>
            </a:xfrm>
            <a:custGeom>
              <a:rect b="b" l="l" r="r" t="t"/>
              <a:pathLst>
                <a:path extrusionOk="0" h="14096" w="14192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5793300" y="3481330"/>
              <a:ext cx="14097" cy="14097"/>
            </a:xfrm>
            <a:custGeom>
              <a:rect b="b" l="l" r="r" t="t"/>
              <a:pathLst>
                <a:path extrusionOk="0" h="14097" w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5852450" y="348133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5911695" y="348133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5970846" y="348133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6030092" y="3481330"/>
              <a:ext cx="14097" cy="14097"/>
            </a:xfrm>
            <a:custGeom>
              <a:rect b="b" l="l" r="r" t="t"/>
              <a:pathLst>
                <a:path extrusionOk="0" h="14097" w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6089242" y="348133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5734055" y="3540575"/>
              <a:ext cx="14192" cy="14096"/>
            </a:xfrm>
            <a:custGeom>
              <a:rect b="b" l="l" r="r" t="t"/>
              <a:pathLst>
                <a:path extrusionOk="0" h="14096" w="14192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5793300" y="3540575"/>
              <a:ext cx="14097" cy="14097"/>
            </a:xfrm>
            <a:custGeom>
              <a:rect b="b" l="l" r="r" t="t"/>
              <a:pathLst>
                <a:path extrusionOk="0" h="14097" w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5852450" y="3540575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5911695" y="3540575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5970846" y="3540575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6030092" y="3540575"/>
              <a:ext cx="14097" cy="14097"/>
            </a:xfrm>
            <a:custGeom>
              <a:rect b="b" l="l" r="r" t="t"/>
              <a:pathLst>
                <a:path extrusionOk="0" h="14097" w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6089242" y="3540575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5734055" y="3599725"/>
              <a:ext cx="14192" cy="14096"/>
            </a:xfrm>
            <a:custGeom>
              <a:rect b="b" l="l" r="r" t="t"/>
              <a:pathLst>
                <a:path extrusionOk="0" h="14096" w="14192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5793300" y="3599725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5852450" y="3599725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5911695" y="3599725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5970846" y="3599725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6030091" y="3599725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6089242" y="3599725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5734053" y="3658968"/>
              <a:ext cx="14192" cy="14096"/>
            </a:xfrm>
            <a:custGeom>
              <a:rect b="b" l="l" r="r" t="t"/>
              <a:pathLst>
                <a:path extrusionOk="0" h="14096" w="14192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5793299" y="3658968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5852449" y="3658968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5911695" y="3658968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5970845" y="3658968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6030090" y="3658968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6089242" y="3658968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5734055" y="3718118"/>
              <a:ext cx="14192" cy="14096"/>
            </a:xfrm>
            <a:custGeom>
              <a:rect b="b" l="l" r="r" t="t"/>
              <a:pathLst>
                <a:path extrusionOk="0" h="14096" w="14192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5793300" y="3718118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5852450" y="3718118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5911696" y="3718118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5970846" y="3718118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6030091" y="3718118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6089242" y="3718118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5734057" y="3777362"/>
              <a:ext cx="14192" cy="14096"/>
            </a:xfrm>
            <a:custGeom>
              <a:rect b="b" l="l" r="r" t="t"/>
              <a:pathLst>
                <a:path extrusionOk="0" h="14096" w="14192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5793301" y="3777362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5852453" y="3777360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5911701" y="3777360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5970854" y="3777360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6030102" y="3777362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6089250" y="3777360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6148495" y="3481330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6207646" y="348133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6266891" y="348133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6326042" y="348133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6385288" y="348133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6444437" y="3481329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6148495" y="3540578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6207646" y="354058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6266891" y="3540584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6326042" y="3540584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6385288" y="3540586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6444437" y="3540588"/>
              <a:ext cx="14096" cy="14097"/>
            </a:xfrm>
            <a:custGeom>
              <a:rect b="b" l="l" r="r" t="t"/>
              <a:pathLst>
                <a:path extrusionOk="0" h="14097" w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26"/>
            <p:cNvSpPr/>
            <p:nvPr/>
          </p:nvSpPr>
          <p:spPr>
            <a:xfrm>
              <a:off x="6148495" y="3599737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6207646" y="3599737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6266891" y="3599737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6326042" y="3599737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26"/>
            <p:cNvSpPr/>
            <p:nvPr/>
          </p:nvSpPr>
          <p:spPr>
            <a:xfrm>
              <a:off x="6385288" y="3599735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6444437" y="3599737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6148495" y="3658981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6207646" y="365898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26"/>
            <p:cNvSpPr/>
            <p:nvPr/>
          </p:nvSpPr>
          <p:spPr>
            <a:xfrm>
              <a:off x="6266891" y="365898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26"/>
            <p:cNvSpPr/>
            <p:nvPr/>
          </p:nvSpPr>
          <p:spPr>
            <a:xfrm>
              <a:off x="6326042" y="365898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6385288" y="3658981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6444441" y="3658979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6148499" y="3718130"/>
              <a:ext cx="14097" cy="14096"/>
            </a:xfrm>
            <a:custGeom>
              <a:rect b="b" l="l" r="r" t="t"/>
              <a:pathLst>
                <a:path extrusionOk="0" h="14096" w="14097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6207650" y="371813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6266895" y="371813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6326045" y="3718130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6385292" y="3718128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6444440" y="3718133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6148495" y="3777375"/>
              <a:ext cx="14097" cy="14099"/>
            </a:xfrm>
            <a:custGeom>
              <a:rect b="b" l="l" r="r" t="t"/>
              <a:pathLst>
                <a:path extrusionOk="0" h="14099" w="14097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26"/>
            <p:cNvSpPr/>
            <p:nvPr/>
          </p:nvSpPr>
          <p:spPr>
            <a:xfrm>
              <a:off x="6207650" y="3777375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26"/>
            <p:cNvSpPr/>
            <p:nvPr/>
          </p:nvSpPr>
          <p:spPr>
            <a:xfrm>
              <a:off x="6266896" y="3777375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26"/>
            <p:cNvSpPr/>
            <p:nvPr/>
          </p:nvSpPr>
          <p:spPr>
            <a:xfrm>
              <a:off x="6326055" y="3777354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6"/>
            <p:cNvSpPr/>
            <p:nvPr/>
          </p:nvSpPr>
          <p:spPr>
            <a:xfrm>
              <a:off x="6385314" y="3777450"/>
              <a:ext cx="14096" cy="14099"/>
            </a:xfrm>
            <a:custGeom>
              <a:rect b="b" l="l" r="r" t="t"/>
              <a:pathLst>
                <a:path extrusionOk="0" h="14099" w="14096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6444424" y="3777424"/>
              <a:ext cx="14096" cy="14096"/>
            </a:xfrm>
            <a:custGeom>
              <a:rect b="b" l="l" r="r" t="t"/>
              <a:pathLst>
                <a:path extrusionOk="0" h="14096" w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35"/>
          <p:cNvSpPr/>
          <p:nvPr/>
        </p:nvSpPr>
        <p:spPr>
          <a:xfrm>
            <a:off x="585607" y="890483"/>
            <a:ext cx="3817200" cy="336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35"/>
          <p:cNvSpPr/>
          <p:nvPr/>
        </p:nvSpPr>
        <p:spPr>
          <a:xfrm>
            <a:off x="588976" y="884193"/>
            <a:ext cx="3817200" cy="3362700"/>
          </a:xfrm>
          <a:prstGeom prst="rect">
            <a:avLst/>
          </a:prstGeom>
          <a:solidFill>
            <a:schemeClr val="accent6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35"/>
          <p:cNvSpPr/>
          <p:nvPr/>
        </p:nvSpPr>
        <p:spPr>
          <a:xfrm>
            <a:off x="557840" y="848135"/>
            <a:ext cx="3779700" cy="33297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8" name="Google Shape;558;p35"/>
          <p:cNvGrpSpPr/>
          <p:nvPr/>
        </p:nvGrpSpPr>
        <p:grpSpPr>
          <a:xfrm>
            <a:off x="77196" y="1068045"/>
            <a:ext cx="1016580" cy="377660"/>
            <a:chOff x="2267504" y="2540250"/>
            <a:chExt cx="1990951" cy="739640"/>
          </a:xfrm>
        </p:grpSpPr>
        <p:sp>
          <p:nvSpPr>
            <p:cNvPr id="559" name="Google Shape;559;p35"/>
            <p:cNvSpPr/>
            <p:nvPr/>
          </p:nvSpPr>
          <p:spPr>
            <a:xfrm>
              <a:off x="2267504" y="254025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2267504" y="299366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1" name="Google Shape;561;p35"/>
          <p:cNvSpPr/>
          <p:nvPr/>
        </p:nvSpPr>
        <p:spPr>
          <a:xfrm>
            <a:off x="3301877" y="4723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35"/>
          <p:cNvSpPr/>
          <p:nvPr/>
        </p:nvSpPr>
        <p:spPr>
          <a:xfrm>
            <a:off x="3301877" y="4723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3" name="Google Shape;563;p35"/>
          <p:cNvGrpSpPr/>
          <p:nvPr/>
        </p:nvGrpSpPr>
        <p:grpSpPr>
          <a:xfrm>
            <a:off x="4149529" y="3891589"/>
            <a:ext cx="807592" cy="807594"/>
            <a:chOff x="5829300" y="3162300"/>
            <a:chExt cx="532256" cy="532257"/>
          </a:xfrm>
        </p:grpSpPr>
        <p:sp>
          <p:nvSpPr>
            <p:cNvPr id="564" name="Google Shape;564;p35"/>
            <p:cNvSpPr/>
            <p:nvPr/>
          </p:nvSpPr>
          <p:spPr>
            <a:xfrm>
              <a:off x="5859208" y="3192208"/>
              <a:ext cx="112966" cy="112966"/>
            </a:xfrm>
            <a:custGeom>
              <a:rect b="b" l="l" r="r" t="t"/>
              <a:pathLst>
                <a:path extrusionOk="0" h="112966" w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35"/>
            <p:cNvSpPr/>
            <p:nvPr/>
          </p:nvSpPr>
          <p:spPr>
            <a:xfrm>
              <a:off x="5831205" y="3164205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5829300" y="3162300"/>
              <a:ext cx="294131" cy="294131"/>
            </a:xfrm>
            <a:custGeom>
              <a:rect b="b" l="l" r="r" t="t"/>
              <a:pathLst>
                <a:path extrusionOk="0" h="294131" w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5837205" y="3170110"/>
              <a:ext cx="337184" cy="337280"/>
            </a:xfrm>
            <a:custGeom>
              <a:rect b="b" l="l" r="r" t="t"/>
              <a:pathLst>
                <a:path extrusionOk="0" h="337280" w="337184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5853207" y="3186207"/>
              <a:ext cx="364617" cy="364617"/>
            </a:xfrm>
            <a:custGeom>
              <a:rect b="b" l="l" r="r" t="t"/>
              <a:pathLst>
                <a:path extrusionOk="0" h="364617" w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5875305" y="3208305"/>
              <a:ext cx="380238" cy="380238"/>
            </a:xfrm>
            <a:custGeom>
              <a:rect b="b" l="l" r="r" t="t"/>
              <a:pathLst>
                <a:path extrusionOk="0" h="380238" w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5902832" y="3235832"/>
              <a:ext cx="385191" cy="385191"/>
            </a:xfrm>
            <a:custGeom>
              <a:rect b="b" l="l" r="r" t="t"/>
              <a:pathLst>
                <a:path extrusionOk="0" h="385191" w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5935789" y="3268313"/>
              <a:ext cx="379761" cy="380237"/>
            </a:xfrm>
            <a:custGeom>
              <a:rect b="b" l="l" r="r" t="t"/>
              <a:pathLst>
                <a:path extrusionOk="0" h="380237" w="379761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5972841" y="3305841"/>
              <a:ext cx="364807" cy="364807"/>
            </a:xfrm>
            <a:custGeom>
              <a:rect b="b" l="l" r="r" t="t"/>
              <a:pathLst>
                <a:path extrusionOk="0" h="364807" w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6016370" y="3349466"/>
              <a:ext cx="337280" cy="337280"/>
            </a:xfrm>
            <a:custGeom>
              <a:rect b="b" l="l" r="r" t="t"/>
              <a:pathLst>
                <a:path extrusionOk="0" h="337280" w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35"/>
            <p:cNvSpPr/>
            <p:nvPr/>
          </p:nvSpPr>
          <p:spPr>
            <a:xfrm>
              <a:off x="6067329" y="3400425"/>
              <a:ext cx="294227" cy="294132"/>
            </a:xfrm>
            <a:custGeom>
              <a:rect b="b" l="l" r="r" t="t"/>
              <a:pathLst>
                <a:path extrusionOk="0" h="294132" w="294227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6129337" y="3462337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6218682" y="3551682"/>
              <a:ext cx="112871" cy="112871"/>
            </a:xfrm>
            <a:custGeom>
              <a:rect b="b" l="l" r="r" t="t"/>
              <a:pathLst>
                <a:path extrusionOk="0" h="112871" w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7" name="Google Shape;577;p35"/>
          <p:cNvSpPr txBox="1"/>
          <p:nvPr>
            <p:ph type="title"/>
          </p:nvPr>
        </p:nvSpPr>
        <p:spPr>
          <a:xfrm>
            <a:off x="628650" y="1043714"/>
            <a:ext cx="3678900" cy="30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Helvetica Neue"/>
              <a:buNone/>
            </a:pPr>
            <a:r>
              <a:rPr lang="en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Next Steps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78" name="Google Shape;578;p35"/>
          <p:cNvSpPr txBox="1"/>
          <p:nvPr>
            <p:ph idx="1" type="body"/>
          </p:nvPr>
        </p:nvSpPr>
        <p:spPr>
          <a:xfrm>
            <a:off x="4572000" y="848125"/>
            <a:ext cx="4297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AutoNum type="arabicParenR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Choosing the right model for specific object detection task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YOLO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R-CNN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Zero Shot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AutoNum type="arabicParenR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Customize </a:t>
            </a: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Loader</a:t>
            </a: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to prep images for chosen </a:t>
            </a: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architecture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27"/>
          <p:cNvSpPr/>
          <p:nvPr/>
        </p:nvSpPr>
        <p:spPr>
          <a:xfrm>
            <a:off x="585600" y="890425"/>
            <a:ext cx="2716200" cy="329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27"/>
          <p:cNvSpPr/>
          <p:nvPr/>
        </p:nvSpPr>
        <p:spPr>
          <a:xfrm>
            <a:off x="588975" y="884200"/>
            <a:ext cx="2833200" cy="3293700"/>
          </a:xfrm>
          <a:prstGeom prst="rect">
            <a:avLst/>
          </a:prstGeom>
          <a:solidFill>
            <a:schemeClr val="accent6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7"/>
          <p:cNvSpPr/>
          <p:nvPr/>
        </p:nvSpPr>
        <p:spPr>
          <a:xfrm>
            <a:off x="557850" y="914425"/>
            <a:ext cx="2833200" cy="33378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7" name="Google Shape;357;p27"/>
          <p:cNvGrpSpPr/>
          <p:nvPr/>
        </p:nvGrpSpPr>
        <p:grpSpPr>
          <a:xfrm>
            <a:off x="77196" y="1068045"/>
            <a:ext cx="1016580" cy="377660"/>
            <a:chOff x="2267504" y="2540250"/>
            <a:chExt cx="1990951" cy="739640"/>
          </a:xfrm>
        </p:grpSpPr>
        <p:sp>
          <p:nvSpPr>
            <p:cNvPr id="358" name="Google Shape;358;p27"/>
            <p:cNvSpPr/>
            <p:nvPr/>
          </p:nvSpPr>
          <p:spPr>
            <a:xfrm>
              <a:off x="2267504" y="254025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27"/>
            <p:cNvSpPr/>
            <p:nvPr/>
          </p:nvSpPr>
          <p:spPr>
            <a:xfrm>
              <a:off x="2267504" y="299366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0" name="Google Shape;360;p27"/>
          <p:cNvSpPr/>
          <p:nvPr/>
        </p:nvSpPr>
        <p:spPr>
          <a:xfrm>
            <a:off x="2994502" y="542420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27"/>
          <p:cNvSpPr/>
          <p:nvPr/>
        </p:nvSpPr>
        <p:spPr>
          <a:xfrm>
            <a:off x="2994502" y="542420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2" name="Google Shape;362;p27"/>
          <p:cNvGrpSpPr/>
          <p:nvPr/>
        </p:nvGrpSpPr>
        <p:grpSpPr>
          <a:xfrm>
            <a:off x="2994504" y="3837039"/>
            <a:ext cx="807592" cy="807594"/>
            <a:chOff x="5829300" y="3162300"/>
            <a:chExt cx="532256" cy="532257"/>
          </a:xfrm>
        </p:grpSpPr>
        <p:sp>
          <p:nvSpPr>
            <p:cNvPr id="363" name="Google Shape;363;p27"/>
            <p:cNvSpPr/>
            <p:nvPr/>
          </p:nvSpPr>
          <p:spPr>
            <a:xfrm>
              <a:off x="5859208" y="3192208"/>
              <a:ext cx="112966" cy="112966"/>
            </a:xfrm>
            <a:custGeom>
              <a:rect b="b" l="l" r="r" t="t"/>
              <a:pathLst>
                <a:path extrusionOk="0" h="112966" w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27"/>
            <p:cNvSpPr/>
            <p:nvPr/>
          </p:nvSpPr>
          <p:spPr>
            <a:xfrm>
              <a:off x="5831205" y="3164205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27"/>
            <p:cNvSpPr/>
            <p:nvPr/>
          </p:nvSpPr>
          <p:spPr>
            <a:xfrm>
              <a:off x="5829300" y="3162300"/>
              <a:ext cx="294131" cy="294131"/>
            </a:xfrm>
            <a:custGeom>
              <a:rect b="b" l="l" r="r" t="t"/>
              <a:pathLst>
                <a:path extrusionOk="0" h="294131" w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27"/>
            <p:cNvSpPr/>
            <p:nvPr/>
          </p:nvSpPr>
          <p:spPr>
            <a:xfrm>
              <a:off x="5837205" y="3170110"/>
              <a:ext cx="337184" cy="337280"/>
            </a:xfrm>
            <a:custGeom>
              <a:rect b="b" l="l" r="r" t="t"/>
              <a:pathLst>
                <a:path extrusionOk="0" h="337280" w="337184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27"/>
            <p:cNvSpPr/>
            <p:nvPr/>
          </p:nvSpPr>
          <p:spPr>
            <a:xfrm>
              <a:off x="5853207" y="3186207"/>
              <a:ext cx="364617" cy="364617"/>
            </a:xfrm>
            <a:custGeom>
              <a:rect b="b" l="l" r="r" t="t"/>
              <a:pathLst>
                <a:path extrusionOk="0" h="364617" w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27"/>
            <p:cNvSpPr/>
            <p:nvPr/>
          </p:nvSpPr>
          <p:spPr>
            <a:xfrm>
              <a:off x="5875305" y="3208305"/>
              <a:ext cx="380238" cy="380238"/>
            </a:xfrm>
            <a:custGeom>
              <a:rect b="b" l="l" r="r" t="t"/>
              <a:pathLst>
                <a:path extrusionOk="0" h="380238" w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27"/>
            <p:cNvSpPr/>
            <p:nvPr/>
          </p:nvSpPr>
          <p:spPr>
            <a:xfrm>
              <a:off x="5902832" y="3235832"/>
              <a:ext cx="385191" cy="385191"/>
            </a:xfrm>
            <a:custGeom>
              <a:rect b="b" l="l" r="r" t="t"/>
              <a:pathLst>
                <a:path extrusionOk="0" h="385191" w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27"/>
            <p:cNvSpPr/>
            <p:nvPr/>
          </p:nvSpPr>
          <p:spPr>
            <a:xfrm>
              <a:off x="5935789" y="3268313"/>
              <a:ext cx="379761" cy="380237"/>
            </a:xfrm>
            <a:custGeom>
              <a:rect b="b" l="l" r="r" t="t"/>
              <a:pathLst>
                <a:path extrusionOk="0" h="380237" w="379761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7"/>
            <p:cNvSpPr/>
            <p:nvPr/>
          </p:nvSpPr>
          <p:spPr>
            <a:xfrm>
              <a:off x="5972841" y="3305841"/>
              <a:ext cx="364807" cy="364807"/>
            </a:xfrm>
            <a:custGeom>
              <a:rect b="b" l="l" r="r" t="t"/>
              <a:pathLst>
                <a:path extrusionOk="0" h="364807" w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6016370" y="3349466"/>
              <a:ext cx="337280" cy="337280"/>
            </a:xfrm>
            <a:custGeom>
              <a:rect b="b" l="l" r="r" t="t"/>
              <a:pathLst>
                <a:path extrusionOk="0" h="337280" w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6067329" y="3400425"/>
              <a:ext cx="294227" cy="294132"/>
            </a:xfrm>
            <a:custGeom>
              <a:rect b="b" l="l" r="r" t="t"/>
              <a:pathLst>
                <a:path extrusionOk="0" h="294132" w="294227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6129337" y="3462337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6218682" y="3551682"/>
              <a:ext cx="112871" cy="112871"/>
            </a:xfrm>
            <a:custGeom>
              <a:rect b="b" l="l" r="r" t="t"/>
              <a:pathLst>
                <a:path extrusionOk="0" h="112871" w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6" name="Google Shape;376;p27"/>
          <p:cNvSpPr txBox="1"/>
          <p:nvPr>
            <p:ph idx="1" type="body"/>
          </p:nvPr>
        </p:nvSpPr>
        <p:spPr>
          <a:xfrm>
            <a:off x="3802103" y="1043735"/>
            <a:ext cx="37311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Wildlife Detection With Drones</a:t>
            </a:r>
            <a:endParaRPr sz="1800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Images of different wildlife in various habitats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SE-YOLO model: Effective for classifying small targets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Stanford Drone Dataset</a:t>
            </a:r>
            <a:endParaRPr sz="1800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 data of bikers, pedestrians, cars, etc…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Goal: Target trajectory forecasting - Predict social etiquettes and common sense behavior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7" name="Google Shape;377;p27"/>
          <p:cNvSpPr txBox="1"/>
          <p:nvPr>
            <p:ph type="title"/>
          </p:nvPr>
        </p:nvSpPr>
        <p:spPr>
          <a:xfrm>
            <a:off x="628650" y="1043725"/>
            <a:ext cx="2793600" cy="30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Helvetica Neue"/>
              <a:buNone/>
            </a:pPr>
            <a:r>
              <a:rPr lang="en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Previous Solutions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28"/>
          <p:cNvSpPr/>
          <p:nvPr/>
        </p:nvSpPr>
        <p:spPr>
          <a:xfrm>
            <a:off x="373850" y="3740722"/>
            <a:ext cx="3817200" cy="1220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8"/>
          <p:cNvSpPr/>
          <p:nvPr/>
        </p:nvSpPr>
        <p:spPr>
          <a:xfrm>
            <a:off x="411350" y="3798031"/>
            <a:ext cx="3779700" cy="11061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Wildlife Detection With Drones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85" name="Google Shape;3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603" y="660719"/>
            <a:ext cx="3678901" cy="2797706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28"/>
          <p:cNvSpPr/>
          <p:nvPr/>
        </p:nvSpPr>
        <p:spPr>
          <a:xfrm>
            <a:off x="4628700" y="3740722"/>
            <a:ext cx="3817200" cy="1220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28"/>
          <p:cNvSpPr/>
          <p:nvPr/>
        </p:nvSpPr>
        <p:spPr>
          <a:xfrm>
            <a:off x="4666200" y="3798031"/>
            <a:ext cx="3779700" cy="11061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Stanford</a:t>
            </a: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Drone Project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88" name="Google Shape;388;p28" title="Screenshot 2025-03-13 at 9.19.35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108" y="660726"/>
            <a:ext cx="3618679" cy="279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29"/>
          <p:cNvSpPr/>
          <p:nvPr/>
        </p:nvSpPr>
        <p:spPr>
          <a:xfrm>
            <a:off x="585602" y="890475"/>
            <a:ext cx="2712900" cy="336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9"/>
          <p:cNvSpPr/>
          <p:nvPr/>
        </p:nvSpPr>
        <p:spPr>
          <a:xfrm>
            <a:off x="588975" y="884200"/>
            <a:ext cx="2712900" cy="3362700"/>
          </a:xfrm>
          <a:prstGeom prst="rect">
            <a:avLst/>
          </a:prstGeom>
          <a:solidFill>
            <a:schemeClr val="accent6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29"/>
          <p:cNvSpPr/>
          <p:nvPr/>
        </p:nvSpPr>
        <p:spPr>
          <a:xfrm>
            <a:off x="557847" y="848125"/>
            <a:ext cx="2796300" cy="33627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7" name="Google Shape;397;p29"/>
          <p:cNvGrpSpPr/>
          <p:nvPr/>
        </p:nvGrpSpPr>
        <p:grpSpPr>
          <a:xfrm>
            <a:off x="77196" y="1068045"/>
            <a:ext cx="1016580" cy="377660"/>
            <a:chOff x="2267504" y="2540250"/>
            <a:chExt cx="1990951" cy="739640"/>
          </a:xfrm>
        </p:grpSpPr>
        <p:sp>
          <p:nvSpPr>
            <p:cNvPr id="398" name="Google Shape;398;p29"/>
            <p:cNvSpPr/>
            <p:nvPr/>
          </p:nvSpPr>
          <p:spPr>
            <a:xfrm>
              <a:off x="2267504" y="254025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2267504" y="299366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0" name="Google Shape;400;p29"/>
          <p:cNvSpPr/>
          <p:nvPr/>
        </p:nvSpPr>
        <p:spPr>
          <a:xfrm>
            <a:off x="7831327" y="1620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29"/>
          <p:cNvSpPr/>
          <p:nvPr/>
        </p:nvSpPr>
        <p:spPr>
          <a:xfrm>
            <a:off x="7831327" y="1620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2" name="Google Shape;402;p29"/>
          <p:cNvGrpSpPr/>
          <p:nvPr/>
        </p:nvGrpSpPr>
        <p:grpSpPr>
          <a:xfrm>
            <a:off x="8050729" y="4210814"/>
            <a:ext cx="807592" cy="807594"/>
            <a:chOff x="5829300" y="3162300"/>
            <a:chExt cx="532256" cy="532257"/>
          </a:xfrm>
        </p:grpSpPr>
        <p:sp>
          <p:nvSpPr>
            <p:cNvPr id="403" name="Google Shape;403;p29"/>
            <p:cNvSpPr/>
            <p:nvPr/>
          </p:nvSpPr>
          <p:spPr>
            <a:xfrm>
              <a:off x="5859208" y="3192208"/>
              <a:ext cx="112966" cy="112966"/>
            </a:xfrm>
            <a:custGeom>
              <a:rect b="b" l="l" r="r" t="t"/>
              <a:pathLst>
                <a:path extrusionOk="0" h="112966" w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29"/>
            <p:cNvSpPr/>
            <p:nvPr/>
          </p:nvSpPr>
          <p:spPr>
            <a:xfrm>
              <a:off x="5831205" y="3164205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29"/>
            <p:cNvSpPr/>
            <p:nvPr/>
          </p:nvSpPr>
          <p:spPr>
            <a:xfrm>
              <a:off x="5829300" y="3162300"/>
              <a:ext cx="294131" cy="294131"/>
            </a:xfrm>
            <a:custGeom>
              <a:rect b="b" l="l" r="r" t="t"/>
              <a:pathLst>
                <a:path extrusionOk="0" h="294131" w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29"/>
            <p:cNvSpPr/>
            <p:nvPr/>
          </p:nvSpPr>
          <p:spPr>
            <a:xfrm>
              <a:off x="5837205" y="3170110"/>
              <a:ext cx="337184" cy="337280"/>
            </a:xfrm>
            <a:custGeom>
              <a:rect b="b" l="l" r="r" t="t"/>
              <a:pathLst>
                <a:path extrusionOk="0" h="337280" w="337184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5853207" y="3186207"/>
              <a:ext cx="364617" cy="364617"/>
            </a:xfrm>
            <a:custGeom>
              <a:rect b="b" l="l" r="r" t="t"/>
              <a:pathLst>
                <a:path extrusionOk="0" h="364617" w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5875305" y="3208305"/>
              <a:ext cx="380238" cy="380238"/>
            </a:xfrm>
            <a:custGeom>
              <a:rect b="b" l="l" r="r" t="t"/>
              <a:pathLst>
                <a:path extrusionOk="0" h="380238" w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5902832" y="3235832"/>
              <a:ext cx="385191" cy="385191"/>
            </a:xfrm>
            <a:custGeom>
              <a:rect b="b" l="l" r="r" t="t"/>
              <a:pathLst>
                <a:path extrusionOk="0" h="385191" w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29"/>
            <p:cNvSpPr/>
            <p:nvPr/>
          </p:nvSpPr>
          <p:spPr>
            <a:xfrm>
              <a:off x="5935789" y="3268313"/>
              <a:ext cx="379761" cy="380237"/>
            </a:xfrm>
            <a:custGeom>
              <a:rect b="b" l="l" r="r" t="t"/>
              <a:pathLst>
                <a:path extrusionOk="0" h="380237" w="379761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29"/>
            <p:cNvSpPr/>
            <p:nvPr/>
          </p:nvSpPr>
          <p:spPr>
            <a:xfrm>
              <a:off x="5972841" y="3305841"/>
              <a:ext cx="364807" cy="364807"/>
            </a:xfrm>
            <a:custGeom>
              <a:rect b="b" l="l" r="r" t="t"/>
              <a:pathLst>
                <a:path extrusionOk="0" h="364807" w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29"/>
            <p:cNvSpPr/>
            <p:nvPr/>
          </p:nvSpPr>
          <p:spPr>
            <a:xfrm>
              <a:off x="6016370" y="3349466"/>
              <a:ext cx="337280" cy="337280"/>
            </a:xfrm>
            <a:custGeom>
              <a:rect b="b" l="l" r="r" t="t"/>
              <a:pathLst>
                <a:path extrusionOk="0" h="337280" w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29"/>
            <p:cNvSpPr/>
            <p:nvPr/>
          </p:nvSpPr>
          <p:spPr>
            <a:xfrm>
              <a:off x="6067329" y="3400425"/>
              <a:ext cx="294227" cy="294132"/>
            </a:xfrm>
            <a:custGeom>
              <a:rect b="b" l="l" r="r" t="t"/>
              <a:pathLst>
                <a:path extrusionOk="0" h="294132" w="294227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9"/>
            <p:cNvSpPr/>
            <p:nvPr/>
          </p:nvSpPr>
          <p:spPr>
            <a:xfrm>
              <a:off x="6129337" y="3462337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9"/>
            <p:cNvSpPr/>
            <p:nvPr/>
          </p:nvSpPr>
          <p:spPr>
            <a:xfrm>
              <a:off x="6218682" y="3551682"/>
              <a:ext cx="112871" cy="112871"/>
            </a:xfrm>
            <a:custGeom>
              <a:rect b="b" l="l" r="r" t="t"/>
              <a:pathLst>
                <a:path extrusionOk="0" h="112871" w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6" name="Google Shape;416;p29"/>
          <p:cNvSpPr txBox="1"/>
          <p:nvPr>
            <p:ph idx="1" type="body"/>
          </p:nvPr>
        </p:nvSpPr>
        <p:spPr>
          <a:xfrm>
            <a:off x="3576949" y="848125"/>
            <a:ext cx="50121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VisDrone</a:t>
            </a:r>
            <a:r>
              <a:rPr lang="en" sz="1800" u="sng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Challenge</a:t>
            </a:r>
            <a:endParaRPr sz="1800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Annual challenge held by Tianjin University and has become a standard benchmark in drone-based object detection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Each year, datasets include footage from various Chinese urban and rural settings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Example: 2019 Challenge 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~300 videos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~260,000 frames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~10,000 images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repo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7" name="Google Shape;417;p29"/>
          <p:cNvSpPr txBox="1"/>
          <p:nvPr>
            <p:ph type="title"/>
          </p:nvPr>
        </p:nvSpPr>
        <p:spPr>
          <a:xfrm>
            <a:off x="628650" y="1043725"/>
            <a:ext cx="2613900" cy="30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Helvetica Neue"/>
              <a:buNone/>
            </a:pPr>
            <a:r>
              <a:rPr lang="en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Dataset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30"/>
          <p:cNvSpPr/>
          <p:nvPr/>
        </p:nvSpPr>
        <p:spPr>
          <a:xfrm>
            <a:off x="585602" y="890475"/>
            <a:ext cx="2712900" cy="336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30"/>
          <p:cNvSpPr/>
          <p:nvPr/>
        </p:nvSpPr>
        <p:spPr>
          <a:xfrm>
            <a:off x="588975" y="884200"/>
            <a:ext cx="2712900" cy="3362700"/>
          </a:xfrm>
          <a:prstGeom prst="rect">
            <a:avLst/>
          </a:prstGeom>
          <a:solidFill>
            <a:schemeClr val="accent6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30"/>
          <p:cNvSpPr/>
          <p:nvPr/>
        </p:nvSpPr>
        <p:spPr>
          <a:xfrm>
            <a:off x="557847" y="848125"/>
            <a:ext cx="2796300" cy="33627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6" name="Google Shape;426;p30"/>
          <p:cNvGrpSpPr/>
          <p:nvPr/>
        </p:nvGrpSpPr>
        <p:grpSpPr>
          <a:xfrm>
            <a:off x="77196" y="1068045"/>
            <a:ext cx="1016580" cy="377660"/>
            <a:chOff x="2267504" y="2540250"/>
            <a:chExt cx="1990951" cy="739640"/>
          </a:xfrm>
        </p:grpSpPr>
        <p:sp>
          <p:nvSpPr>
            <p:cNvPr id="427" name="Google Shape;427;p30"/>
            <p:cNvSpPr/>
            <p:nvPr/>
          </p:nvSpPr>
          <p:spPr>
            <a:xfrm>
              <a:off x="2267504" y="254025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2267504" y="299366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9" name="Google Shape;429;p30"/>
          <p:cNvSpPr/>
          <p:nvPr/>
        </p:nvSpPr>
        <p:spPr>
          <a:xfrm>
            <a:off x="7831327" y="1620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30"/>
          <p:cNvSpPr/>
          <p:nvPr/>
        </p:nvSpPr>
        <p:spPr>
          <a:xfrm>
            <a:off x="7831327" y="1620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1" name="Google Shape;431;p30"/>
          <p:cNvGrpSpPr/>
          <p:nvPr/>
        </p:nvGrpSpPr>
        <p:grpSpPr>
          <a:xfrm>
            <a:off x="8050729" y="4210814"/>
            <a:ext cx="807592" cy="807594"/>
            <a:chOff x="5829300" y="3162300"/>
            <a:chExt cx="532256" cy="532257"/>
          </a:xfrm>
        </p:grpSpPr>
        <p:sp>
          <p:nvSpPr>
            <p:cNvPr id="432" name="Google Shape;432;p30"/>
            <p:cNvSpPr/>
            <p:nvPr/>
          </p:nvSpPr>
          <p:spPr>
            <a:xfrm>
              <a:off x="5859208" y="3192208"/>
              <a:ext cx="112966" cy="112966"/>
            </a:xfrm>
            <a:custGeom>
              <a:rect b="b" l="l" r="r" t="t"/>
              <a:pathLst>
                <a:path extrusionOk="0" h="112966" w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5831205" y="3164205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5829300" y="3162300"/>
              <a:ext cx="294131" cy="294131"/>
            </a:xfrm>
            <a:custGeom>
              <a:rect b="b" l="l" r="r" t="t"/>
              <a:pathLst>
                <a:path extrusionOk="0" h="294131" w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5837205" y="3170110"/>
              <a:ext cx="337184" cy="337280"/>
            </a:xfrm>
            <a:custGeom>
              <a:rect b="b" l="l" r="r" t="t"/>
              <a:pathLst>
                <a:path extrusionOk="0" h="337280" w="337184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5853207" y="3186207"/>
              <a:ext cx="364617" cy="364617"/>
            </a:xfrm>
            <a:custGeom>
              <a:rect b="b" l="l" r="r" t="t"/>
              <a:pathLst>
                <a:path extrusionOk="0" h="364617" w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5875305" y="3208305"/>
              <a:ext cx="380238" cy="380238"/>
            </a:xfrm>
            <a:custGeom>
              <a:rect b="b" l="l" r="r" t="t"/>
              <a:pathLst>
                <a:path extrusionOk="0" h="380238" w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5902832" y="3235832"/>
              <a:ext cx="385191" cy="385191"/>
            </a:xfrm>
            <a:custGeom>
              <a:rect b="b" l="l" r="r" t="t"/>
              <a:pathLst>
                <a:path extrusionOk="0" h="385191" w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5935789" y="3268313"/>
              <a:ext cx="379761" cy="380237"/>
            </a:xfrm>
            <a:custGeom>
              <a:rect b="b" l="l" r="r" t="t"/>
              <a:pathLst>
                <a:path extrusionOk="0" h="380237" w="379761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5972841" y="3305841"/>
              <a:ext cx="364807" cy="364807"/>
            </a:xfrm>
            <a:custGeom>
              <a:rect b="b" l="l" r="r" t="t"/>
              <a:pathLst>
                <a:path extrusionOk="0" h="364807" w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6016370" y="3349466"/>
              <a:ext cx="337280" cy="337280"/>
            </a:xfrm>
            <a:custGeom>
              <a:rect b="b" l="l" r="r" t="t"/>
              <a:pathLst>
                <a:path extrusionOk="0" h="337280" w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6067329" y="3400425"/>
              <a:ext cx="294227" cy="294132"/>
            </a:xfrm>
            <a:custGeom>
              <a:rect b="b" l="l" r="r" t="t"/>
              <a:pathLst>
                <a:path extrusionOk="0" h="294132" w="294227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6129337" y="3462337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6218682" y="3551682"/>
              <a:ext cx="112871" cy="112871"/>
            </a:xfrm>
            <a:custGeom>
              <a:rect b="b" l="l" r="r" t="t"/>
              <a:pathLst>
                <a:path extrusionOk="0" h="112871" w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5" name="Google Shape;445;p30"/>
          <p:cNvSpPr txBox="1"/>
          <p:nvPr>
            <p:ph idx="1" type="body"/>
          </p:nvPr>
        </p:nvSpPr>
        <p:spPr>
          <a:xfrm>
            <a:off x="3576949" y="330850"/>
            <a:ext cx="50121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Sample Data subset (1000 images):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count_labels_in_image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annotations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accumulate_label_counts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dataset_annotations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6" name="Google Shape;446;p30"/>
          <p:cNvSpPr txBox="1"/>
          <p:nvPr>
            <p:ph type="title"/>
          </p:nvPr>
        </p:nvSpPr>
        <p:spPr>
          <a:xfrm>
            <a:off x="308275" y="1043725"/>
            <a:ext cx="2934300" cy="30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Helvetica Neue"/>
              <a:buNone/>
            </a:pPr>
            <a:r>
              <a:rPr lang="en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Data Exploration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447" name="Google Shape;4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1250" y="1294025"/>
            <a:ext cx="4546150" cy="336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3" name="Google Shape;453;p31"/>
          <p:cNvGrpSpPr/>
          <p:nvPr/>
        </p:nvGrpSpPr>
        <p:grpSpPr>
          <a:xfrm>
            <a:off x="77196" y="1068045"/>
            <a:ext cx="1016580" cy="377660"/>
            <a:chOff x="2267504" y="2540250"/>
            <a:chExt cx="1990951" cy="739640"/>
          </a:xfrm>
        </p:grpSpPr>
        <p:sp>
          <p:nvSpPr>
            <p:cNvPr id="454" name="Google Shape;454;p31"/>
            <p:cNvSpPr/>
            <p:nvPr/>
          </p:nvSpPr>
          <p:spPr>
            <a:xfrm>
              <a:off x="2267504" y="254025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2267504" y="299366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6" name="Google Shape;456;p31"/>
          <p:cNvSpPr/>
          <p:nvPr/>
        </p:nvSpPr>
        <p:spPr>
          <a:xfrm>
            <a:off x="7831327" y="1620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31"/>
          <p:cNvSpPr/>
          <p:nvPr/>
        </p:nvSpPr>
        <p:spPr>
          <a:xfrm>
            <a:off x="7831327" y="1620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8" name="Google Shape;458;p31"/>
          <p:cNvGrpSpPr/>
          <p:nvPr/>
        </p:nvGrpSpPr>
        <p:grpSpPr>
          <a:xfrm>
            <a:off x="8050729" y="4210814"/>
            <a:ext cx="807592" cy="807594"/>
            <a:chOff x="5829300" y="3162300"/>
            <a:chExt cx="532256" cy="532257"/>
          </a:xfrm>
        </p:grpSpPr>
        <p:sp>
          <p:nvSpPr>
            <p:cNvPr id="459" name="Google Shape;459;p31"/>
            <p:cNvSpPr/>
            <p:nvPr/>
          </p:nvSpPr>
          <p:spPr>
            <a:xfrm>
              <a:off x="5859208" y="3192208"/>
              <a:ext cx="112966" cy="112966"/>
            </a:xfrm>
            <a:custGeom>
              <a:rect b="b" l="l" r="r" t="t"/>
              <a:pathLst>
                <a:path extrusionOk="0" h="112966" w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5831205" y="3164205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5829300" y="3162300"/>
              <a:ext cx="294131" cy="294131"/>
            </a:xfrm>
            <a:custGeom>
              <a:rect b="b" l="l" r="r" t="t"/>
              <a:pathLst>
                <a:path extrusionOk="0" h="294131" w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5837205" y="3170110"/>
              <a:ext cx="337184" cy="337280"/>
            </a:xfrm>
            <a:custGeom>
              <a:rect b="b" l="l" r="r" t="t"/>
              <a:pathLst>
                <a:path extrusionOk="0" h="337280" w="337184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5853207" y="3186207"/>
              <a:ext cx="364617" cy="364617"/>
            </a:xfrm>
            <a:custGeom>
              <a:rect b="b" l="l" r="r" t="t"/>
              <a:pathLst>
                <a:path extrusionOk="0" h="364617" w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5875305" y="3208305"/>
              <a:ext cx="380238" cy="380238"/>
            </a:xfrm>
            <a:custGeom>
              <a:rect b="b" l="l" r="r" t="t"/>
              <a:pathLst>
                <a:path extrusionOk="0" h="380238" w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5902832" y="3235832"/>
              <a:ext cx="385191" cy="385191"/>
            </a:xfrm>
            <a:custGeom>
              <a:rect b="b" l="l" r="r" t="t"/>
              <a:pathLst>
                <a:path extrusionOk="0" h="385191" w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5935789" y="3268313"/>
              <a:ext cx="379761" cy="380237"/>
            </a:xfrm>
            <a:custGeom>
              <a:rect b="b" l="l" r="r" t="t"/>
              <a:pathLst>
                <a:path extrusionOk="0" h="380237" w="379761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5972841" y="3305841"/>
              <a:ext cx="364807" cy="364807"/>
            </a:xfrm>
            <a:custGeom>
              <a:rect b="b" l="l" r="r" t="t"/>
              <a:pathLst>
                <a:path extrusionOk="0" h="364807" w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016370" y="3349466"/>
              <a:ext cx="337280" cy="337280"/>
            </a:xfrm>
            <a:custGeom>
              <a:rect b="b" l="l" r="r" t="t"/>
              <a:pathLst>
                <a:path extrusionOk="0" h="337280" w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6067329" y="3400425"/>
              <a:ext cx="294227" cy="294132"/>
            </a:xfrm>
            <a:custGeom>
              <a:rect b="b" l="l" r="r" t="t"/>
              <a:pathLst>
                <a:path extrusionOk="0" h="294132" w="294227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6129337" y="3462337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6218682" y="3551682"/>
              <a:ext cx="112871" cy="112871"/>
            </a:xfrm>
            <a:custGeom>
              <a:rect b="b" l="l" r="r" t="t"/>
              <a:pathLst>
                <a:path extrusionOk="0" h="112871" w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2" name="Google Shape;472;p31"/>
          <p:cNvSpPr txBox="1"/>
          <p:nvPr>
            <p:ph idx="1" type="body"/>
          </p:nvPr>
        </p:nvSpPr>
        <p:spPr>
          <a:xfrm>
            <a:off x="1956499" y="293500"/>
            <a:ext cx="50121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count_most_and_least_boxes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annotations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73" name="Google Shape;4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7425" y="1953225"/>
            <a:ext cx="5362650" cy="3065175"/>
          </a:xfrm>
          <a:prstGeom prst="rect">
            <a:avLst/>
          </a:prstGeom>
          <a:solidFill>
            <a:srgbClr val="000000"/>
          </a:solidFill>
          <a:ln>
            <a:noFill/>
          </a:ln>
        </p:spPr>
      </p:pic>
      <p:pic>
        <p:nvPicPr>
          <p:cNvPr id="474" name="Google Shape;47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300" y="730646"/>
            <a:ext cx="5128549" cy="2826251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31"/>
          <p:cNvSpPr txBox="1"/>
          <p:nvPr>
            <p:ph idx="1" type="body"/>
          </p:nvPr>
        </p:nvSpPr>
        <p:spPr>
          <a:xfrm>
            <a:off x="186525" y="3633275"/>
            <a:ext cx="32859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Most boxes: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Image: 51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Boxes: 902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6" name="Google Shape;476;p31"/>
          <p:cNvSpPr txBox="1"/>
          <p:nvPr>
            <p:ph idx="1" type="body"/>
          </p:nvPr>
        </p:nvSpPr>
        <p:spPr>
          <a:xfrm>
            <a:off x="5740450" y="1068050"/>
            <a:ext cx="32859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Least</a:t>
            </a: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boxes: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Image: 134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Boxes: 1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32"/>
          <p:cNvSpPr/>
          <p:nvPr/>
        </p:nvSpPr>
        <p:spPr>
          <a:xfrm>
            <a:off x="585607" y="890483"/>
            <a:ext cx="3817200" cy="336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32"/>
          <p:cNvSpPr/>
          <p:nvPr/>
        </p:nvSpPr>
        <p:spPr>
          <a:xfrm>
            <a:off x="588976" y="884193"/>
            <a:ext cx="3817200" cy="3362700"/>
          </a:xfrm>
          <a:prstGeom prst="rect">
            <a:avLst/>
          </a:prstGeom>
          <a:solidFill>
            <a:schemeClr val="accent6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32"/>
          <p:cNvSpPr/>
          <p:nvPr/>
        </p:nvSpPr>
        <p:spPr>
          <a:xfrm>
            <a:off x="557840" y="848135"/>
            <a:ext cx="3779700" cy="33297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5" name="Google Shape;485;p32"/>
          <p:cNvGrpSpPr/>
          <p:nvPr/>
        </p:nvGrpSpPr>
        <p:grpSpPr>
          <a:xfrm>
            <a:off x="77196" y="1068045"/>
            <a:ext cx="1016580" cy="377660"/>
            <a:chOff x="2267504" y="2540250"/>
            <a:chExt cx="1990951" cy="739640"/>
          </a:xfrm>
        </p:grpSpPr>
        <p:sp>
          <p:nvSpPr>
            <p:cNvPr id="486" name="Google Shape;486;p32"/>
            <p:cNvSpPr/>
            <p:nvPr/>
          </p:nvSpPr>
          <p:spPr>
            <a:xfrm>
              <a:off x="2267504" y="254025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2267504" y="299366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8" name="Google Shape;488;p32"/>
          <p:cNvSpPr/>
          <p:nvPr/>
        </p:nvSpPr>
        <p:spPr>
          <a:xfrm>
            <a:off x="3301877" y="4723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32"/>
          <p:cNvSpPr/>
          <p:nvPr/>
        </p:nvSpPr>
        <p:spPr>
          <a:xfrm>
            <a:off x="3301877" y="4723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0" name="Google Shape;490;p32"/>
          <p:cNvGrpSpPr/>
          <p:nvPr/>
        </p:nvGrpSpPr>
        <p:grpSpPr>
          <a:xfrm>
            <a:off x="4149529" y="3891589"/>
            <a:ext cx="807592" cy="807594"/>
            <a:chOff x="5829300" y="3162300"/>
            <a:chExt cx="532256" cy="532257"/>
          </a:xfrm>
        </p:grpSpPr>
        <p:sp>
          <p:nvSpPr>
            <p:cNvPr id="491" name="Google Shape;491;p32"/>
            <p:cNvSpPr/>
            <p:nvPr/>
          </p:nvSpPr>
          <p:spPr>
            <a:xfrm>
              <a:off x="5859208" y="3192208"/>
              <a:ext cx="112966" cy="112966"/>
            </a:xfrm>
            <a:custGeom>
              <a:rect b="b" l="l" r="r" t="t"/>
              <a:pathLst>
                <a:path extrusionOk="0" h="112966" w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5831205" y="3164205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5829300" y="3162300"/>
              <a:ext cx="294131" cy="294131"/>
            </a:xfrm>
            <a:custGeom>
              <a:rect b="b" l="l" r="r" t="t"/>
              <a:pathLst>
                <a:path extrusionOk="0" h="294131" w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5837205" y="3170110"/>
              <a:ext cx="337184" cy="337280"/>
            </a:xfrm>
            <a:custGeom>
              <a:rect b="b" l="l" r="r" t="t"/>
              <a:pathLst>
                <a:path extrusionOk="0" h="337280" w="337184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5853207" y="3186207"/>
              <a:ext cx="364617" cy="364617"/>
            </a:xfrm>
            <a:custGeom>
              <a:rect b="b" l="l" r="r" t="t"/>
              <a:pathLst>
                <a:path extrusionOk="0" h="364617" w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5875305" y="3208305"/>
              <a:ext cx="380238" cy="380238"/>
            </a:xfrm>
            <a:custGeom>
              <a:rect b="b" l="l" r="r" t="t"/>
              <a:pathLst>
                <a:path extrusionOk="0" h="380238" w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5902832" y="3235832"/>
              <a:ext cx="385191" cy="385191"/>
            </a:xfrm>
            <a:custGeom>
              <a:rect b="b" l="l" r="r" t="t"/>
              <a:pathLst>
                <a:path extrusionOk="0" h="385191" w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5935789" y="3268313"/>
              <a:ext cx="379761" cy="380237"/>
            </a:xfrm>
            <a:custGeom>
              <a:rect b="b" l="l" r="r" t="t"/>
              <a:pathLst>
                <a:path extrusionOk="0" h="380237" w="379761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5972841" y="3305841"/>
              <a:ext cx="364807" cy="364807"/>
            </a:xfrm>
            <a:custGeom>
              <a:rect b="b" l="l" r="r" t="t"/>
              <a:pathLst>
                <a:path extrusionOk="0" h="364807" w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6016370" y="3349466"/>
              <a:ext cx="337280" cy="337280"/>
            </a:xfrm>
            <a:custGeom>
              <a:rect b="b" l="l" r="r" t="t"/>
              <a:pathLst>
                <a:path extrusionOk="0" h="337280" w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6067329" y="3400425"/>
              <a:ext cx="294227" cy="294132"/>
            </a:xfrm>
            <a:custGeom>
              <a:rect b="b" l="l" r="r" t="t"/>
              <a:pathLst>
                <a:path extrusionOk="0" h="294132" w="294227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6129337" y="3462337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6218682" y="3551682"/>
              <a:ext cx="112871" cy="112871"/>
            </a:xfrm>
            <a:custGeom>
              <a:rect b="b" l="l" r="r" t="t"/>
              <a:pathLst>
                <a:path extrusionOk="0" h="112871" w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4" name="Google Shape;504;p32"/>
          <p:cNvSpPr txBox="1"/>
          <p:nvPr>
            <p:ph idx="1" type="body"/>
          </p:nvPr>
        </p:nvSpPr>
        <p:spPr>
          <a:xfrm>
            <a:off x="4857952" y="848135"/>
            <a:ext cx="37311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Merging pre-split training, validation, test datasets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Perform own data shuffling + partitioning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Removal of ‘Ignored’ labels in training data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Creating a </a:t>
            </a:r>
            <a:r>
              <a:rPr lang="en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loader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Standardize Image Size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Augmentations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5" name="Google Shape;505;p32"/>
          <p:cNvSpPr txBox="1"/>
          <p:nvPr>
            <p:ph type="title"/>
          </p:nvPr>
        </p:nvSpPr>
        <p:spPr>
          <a:xfrm>
            <a:off x="628650" y="1043714"/>
            <a:ext cx="3678900" cy="30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Helvetica Neue"/>
              <a:buNone/>
            </a:pPr>
            <a:r>
              <a:rPr lang="en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Data Preparation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506" name="Google Shape;506;p32" title="Screenshot 2025-03-13 at 9.58.50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650" y="2990325"/>
            <a:ext cx="4238976" cy="31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33"/>
          <p:cNvSpPr/>
          <p:nvPr/>
        </p:nvSpPr>
        <p:spPr>
          <a:xfrm>
            <a:off x="373850" y="3740722"/>
            <a:ext cx="3817200" cy="1220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33"/>
          <p:cNvSpPr/>
          <p:nvPr/>
        </p:nvSpPr>
        <p:spPr>
          <a:xfrm>
            <a:off x="411350" y="3798031"/>
            <a:ext cx="3779700" cy="11061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Original Image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4" name="Google Shape;514;p33"/>
          <p:cNvSpPr/>
          <p:nvPr/>
        </p:nvSpPr>
        <p:spPr>
          <a:xfrm>
            <a:off x="4628700" y="3740722"/>
            <a:ext cx="3817200" cy="1220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33"/>
          <p:cNvSpPr/>
          <p:nvPr/>
        </p:nvSpPr>
        <p:spPr>
          <a:xfrm>
            <a:off x="4666200" y="3798031"/>
            <a:ext cx="3779700" cy="11061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Re-labeling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16" name="Google Shape;516;p33"/>
          <p:cNvPicPr preferRelativeResize="0"/>
          <p:nvPr/>
        </p:nvPicPr>
        <p:blipFill rotWithShape="1">
          <a:blip r:embed="rId3">
            <a:alphaModFix/>
          </a:blip>
          <a:srcRect b="0" l="0" r="803" t="0"/>
          <a:stretch/>
        </p:blipFill>
        <p:spPr>
          <a:xfrm>
            <a:off x="5335100" y="1061350"/>
            <a:ext cx="4111825" cy="23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8388" y="869662"/>
            <a:ext cx="4035816" cy="2304988"/>
          </a:xfrm>
          <a:prstGeom prst="rect">
            <a:avLst/>
          </a:prstGeom>
          <a:solidFill>
            <a:srgbClr val="000000"/>
          </a:solidFill>
          <a:ln>
            <a:noFill/>
          </a:ln>
        </p:spPr>
      </p:pic>
      <p:sp>
        <p:nvSpPr>
          <p:cNvPr id="518" name="Google Shape;518;p33"/>
          <p:cNvSpPr txBox="1"/>
          <p:nvPr>
            <p:ph type="title"/>
          </p:nvPr>
        </p:nvSpPr>
        <p:spPr>
          <a:xfrm>
            <a:off x="512150" y="299017"/>
            <a:ext cx="36789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Helvetica Neue"/>
              <a:buNone/>
            </a:pPr>
            <a:r>
              <a:rPr lang="en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Example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34"/>
          <p:cNvSpPr/>
          <p:nvPr/>
        </p:nvSpPr>
        <p:spPr>
          <a:xfrm>
            <a:off x="585607" y="890483"/>
            <a:ext cx="3817200" cy="336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34"/>
          <p:cNvSpPr/>
          <p:nvPr/>
        </p:nvSpPr>
        <p:spPr>
          <a:xfrm>
            <a:off x="588976" y="884193"/>
            <a:ext cx="3817200" cy="3362700"/>
          </a:xfrm>
          <a:prstGeom prst="rect">
            <a:avLst/>
          </a:prstGeom>
          <a:solidFill>
            <a:schemeClr val="accent6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34"/>
          <p:cNvSpPr/>
          <p:nvPr/>
        </p:nvSpPr>
        <p:spPr>
          <a:xfrm>
            <a:off x="557840" y="848135"/>
            <a:ext cx="3779700" cy="3329700"/>
          </a:xfrm>
          <a:prstGeom prst="rect">
            <a:avLst/>
          </a:prstGeom>
          <a:solidFill>
            <a:srgbClr val="000000"/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7" name="Google Shape;527;p34"/>
          <p:cNvGrpSpPr/>
          <p:nvPr/>
        </p:nvGrpSpPr>
        <p:grpSpPr>
          <a:xfrm>
            <a:off x="77196" y="1068045"/>
            <a:ext cx="1016580" cy="377660"/>
            <a:chOff x="2267504" y="2540250"/>
            <a:chExt cx="1990951" cy="739640"/>
          </a:xfrm>
        </p:grpSpPr>
        <p:sp>
          <p:nvSpPr>
            <p:cNvPr id="528" name="Google Shape;528;p34"/>
            <p:cNvSpPr/>
            <p:nvPr/>
          </p:nvSpPr>
          <p:spPr>
            <a:xfrm>
              <a:off x="2267504" y="254025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34"/>
            <p:cNvSpPr/>
            <p:nvPr/>
          </p:nvSpPr>
          <p:spPr>
            <a:xfrm>
              <a:off x="2267504" y="2993660"/>
              <a:ext cx="1990951" cy="286230"/>
            </a:xfrm>
            <a:custGeom>
              <a:rect b="b" l="l" r="r" t="t"/>
              <a:pathLst>
                <a:path extrusionOk="0" h="286230" w="1990951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0" name="Google Shape;530;p34"/>
          <p:cNvSpPr/>
          <p:nvPr/>
        </p:nvSpPr>
        <p:spPr>
          <a:xfrm>
            <a:off x="3301877" y="4723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3301877" y="472345"/>
            <a:ext cx="686076" cy="686076"/>
          </a:xfrm>
          <a:custGeom>
            <a:rect b="b" l="l" r="r" t="t"/>
            <a:pathLst>
              <a:path extrusionOk="0"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29800"/>
            </a:schemeClr>
          </a:soli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2" name="Google Shape;532;p34"/>
          <p:cNvGrpSpPr/>
          <p:nvPr/>
        </p:nvGrpSpPr>
        <p:grpSpPr>
          <a:xfrm>
            <a:off x="4149529" y="3891589"/>
            <a:ext cx="807592" cy="807594"/>
            <a:chOff x="5829300" y="3162300"/>
            <a:chExt cx="532256" cy="532257"/>
          </a:xfrm>
        </p:grpSpPr>
        <p:sp>
          <p:nvSpPr>
            <p:cNvPr id="533" name="Google Shape;533;p34"/>
            <p:cNvSpPr/>
            <p:nvPr/>
          </p:nvSpPr>
          <p:spPr>
            <a:xfrm>
              <a:off x="5859208" y="3192208"/>
              <a:ext cx="112966" cy="112966"/>
            </a:xfrm>
            <a:custGeom>
              <a:rect b="b" l="l" r="r" t="t"/>
              <a:pathLst>
                <a:path extrusionOk="0" h="112966" w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34"/>
            <p:cNvSpPr/>
            <p:nvPr/>
          </p:nvSpPr>
          <p:spPr>
            <a:xfrm>
              <a:off x="5831205" y="3164205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34"/>
            <p:cNvSpPr/>
            <p:nvPr/>
          </p:nvSpPr>
          <p:spPr>
            <a:xfrm>
              <a:off x="5829300" y="3162300"/>
              <a:ext cx="294131" cy="294131"/>
            </a:xfrm>
            <a:custGeom>
              <a:rect b="b" l="l" r="r" t="t"/>
              <a:pathLst>
                <a:path extrusionOk="0" h="294131" w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34"/>
            <p:cNvSpPr/>
            <p:nvPr/>
          </p:nvSpPr>
          <p:spPr>
            <a:xfrm>
              <a:off x="5837205" y="3170110"/>
              <a:ext cx="337184" cy="337280"/>
            </a:xfrm>
            <a:custGeom>
              <a:rect b="b" l="l" r="r" t="t"/>
              <a:pathLst>
                <a:path extrusionOk="0" h="337280" w="337184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34"/>
            <p:cNvSpPr/>
            <p:nvPr/>
          </p:nvSpPr>
          <p:spPr>
            <a:xfrm>
              <a:off x="5853207" y="3186207"/>
              <a:ext cx="364617" cy="364617"/>
            </a:xfrm>
            <a:custGeom>
              <a:rect b="b" l="l" r="r" t="t"/>
              <a:pathLst>
                <a:path extrusionOk="0" h="364617" w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34"/>
            <p:cNvSpPr/>
            <p:nvPr/>
          </p:nvSpPr>
          <p:spPr>
            <a:xfrm>
              <a:off x="5875305" y="3208305"/>
              <a:ext cx="380238" cy="380238"/>
            </a:xfrm>
            <a:custGeom>
              <a:rect b="b" l="l" r="r" t="t"/>
              <a:pathLst>
                <a:path extrusionOk="0" h="380238" w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34"/>
            <p:cNvSpPr/>
            <p:nvPr/>
          </p:nvSpPr>
          <p:spPr>
            <a:xfrm>
              <a:off x="5902832" y="3235832"/>
              <a:ext cx="385191" cy="385191"/>
            </a:xfrm>
            <a:custGeom>
              <a:rect b="b" l="l" r="r" t="t"/>
              <a:pathLst>
                <a:path extrusionOk="0" h="385191" w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34"/>
            <p:cNvSpPr/>
            <p:nvPr/>
          </p:nvSpPr>
          <p:spPr>
            <a:xfrm>
              <a:off x="5935789" y="3268313"/>
              <a:ext cx="379761" cy="380237"/>
            </a:xfrm>
            <a:custGeom>
              <a:rect b="b" l="l" r="r" t="t"/>
              <a:pathLst>
                <a:path extrusionOk="0" h="380237" w="379761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34"/>
            <p:cNvSpPr/>
            <p:nvPr/>
          </p:nvSpPr>
          <p:spPr>
            <a:xfrm>
              <a:off x="5972841" y="3305841"/>
              <a:ext cx="364807" cy="364807"/>
            </a:xfrm>
            <a:custGeom>
              <a:rect b="b" l="l" r="r" t="t"/>
              <a:pathLst>
                <a:path extrusionOk="0" h="364807" w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34"/>
            <p:cNvSpPr/>
            <p:nvPr/>
          </p:nvSpPr>
          <p:spPr>
            <a:xfrm>
              <a:off x="6016370" y="3349466"/>
              <a:ext cx="337280" cy="337280"/>
            </a:xfrm>
            <a:custGeom>
              <a:rect b="b" l="l" r="r" t="t"/>
              <a:pathLst>
                <a:path extrusionOk="0" h="337280" w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6067329" y="3400425"/>
              <a:ext cx="294227" cy="294132"/>
            </a:xfrm>
            <a:custGeom>
              <a:rect b="b" l="l" r="r" t="t"/>
              <a:pathLst>
                <a:path extrusionOk="0" h="294132" w="294227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34"/>
            <p:cNvSpPr/>
            <p:nvPr/>
          </p:nvSpPr>
          <p:spPr>
            <a:xfrm>
              <a:off x="6129337" y="3462337"/>
              <a:ext cx="230314" cy="230314"/>
            </a:xfrm>
            <a:custGeom>
              <a:rect b="b" l="l" r="r" t="t"/>
              <a:pathLst>
                <a:path extrusionOk="0" h="230314" w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4"/>
            <p:cNvSpPr/>
            <p:nvPr/>
          </p:nvSpPr>
          <p:spPr>
            <a:xfrm>
              <a:off x="6218682" y="3551682"/>
              <a:ext cx="112871" cy="112871"/>
            </a:xfrm>
            <a:custGeom>
              <a:rect b="b" l="l" r="r" t="t"/>
              <a:pathLst>
                <a:path extrusionOk="0" h="112871" w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6" name="Google Shape;546;p34"/>
          <p:cNvSpPr txBox="1"/>
          <p:nvPr>
            <p:ph type="title"/>
          </p:nvPr>
        </p:nvSpPr>
        <p:spPr>
          <a:xfrm>
            <a:off x="628650" y="1043714"/>
            <a:ext cx="3678900" cy="30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Helvetica Neue"/>
              <a:buNone/>
            </a:pPr>
            <a:r>
              <a:rPr lang="en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Challenges</a:t>
            </a:r>
            <a:endParaRPr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47" name="Google Shape;547;p34"/>
          <p:cNvSpPr txBox="1"/>
          <p:nvPr>
            <p:ph idx="1" type="body"/>
          </p:nvPr>
        </p:nvSpPr>
        <p:spPr>
          <a:xfrm>
            <a:off x="4572000" y="848125"/>
            <a:ext cx="4297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Accessing dataset from VisDrone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Handling complex “label” data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-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Merging multiple datasets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48" name="Google Shape;548;p34" title="Screenshot 2025-03-13 at 9.39.42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8497" y="1158425"/>
            <a:ext cx="2584199" cy="101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34" title="Screenshot 2025-03-13 at 9.47.30 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4375" y="2500024"/>
            <a:ext cx="4297199" cy="42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